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2"/>
  </p:notesMasterIdLst>
  <p:sldIdLst>
    <p:sldId id="256" r:id="rId2"/>
    <p:sldId id="560" r:id="rId3"/>
    <p:sldId id="561" r:id="rId4"/>
    <p:sldId id="562" r:id="rId5"/>
    <p:sldId id="563" r:id="rId6"/>
    <p:sldId id="564" r:id="rId7"/>
    <p:sldId id="565" r:id="rId8"/>
    <p:sldId id="566" r:id="rId9"/>
    <p:sldId id="567" r:id="rId10"/>
    <p:sldId id="568" r:id="rId11"/>
    <p:sldId id="569" r:id="rId12"/>
    <p:sldId id="570" r:id="rId13"/>
    <p:sldId id="602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603" r:id="rId23"/>
    <p:sldId id="579" r:id="rId24"/>
    <p:sldId id="580" r:id="rId25"/>
    <p:sldId id="581" r:id="rId26"/>
    <p:sldId id="582" r:id="rId27"/>
    <p:sldId id="604" r:id="rId28"/>
    <p:sldId id="583" r:id="rId29"/>
    <p:sldId id="584" r:id="rId30"/>
    <p:sldId id="585" r:id="rId31"/>
    <p:sldId id="605" r:id="rId32"/>
    <p:sldId id="606" r:id="rId33"/>
    <p:sldId id="587" r:id="rId34"/>
    <p:sldId id="588" r:id="rId35"/>
    <p:sldId id="589" r:id="rId36"/>
    <p:sldId id="590" r:id="rId37"/>
    <p:sldId id="591" r:id="rId38"/>
    <p:sldId id="592" r:id="rId39"/>
    <p:sldId id="593" r:id="rId40"/>
    <p:sldId id="611" r:id="rId41"/>
    <p:sldId id="613" r:id="rId42"/>
    <p:sldId id="607" r:id="rId43"/>
    <p:sldId id="594" r:id="rId44"/>
    <p:sldId id="595" r:id="rId45"/>
    <p:sldId id="596" r:id="rId46"/>
    <p:sldId id="597" r:id="rId47"/>
    <p:sldId id="598" r:id="rId48"/>
    <p:sldId id="609" r:id="rId49"/>
    <p:sldId id="610" r:id="rId50"/>
    <p:sldId id="608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006666"/>
    <a:srgbClr val="A50021"/>
    <a:srgbClr val="CCECFF"/>
    <a:srgbClr val="99FF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32" autoAdjust="0"/>
  </p:normalViewPr>
  <p:slideViewPr>
    <p:cSldViewPr>
      <p:cViewPr varScale="1">
        <p:scale>
          <a:sx n="53" d="100"/>
          <a:sy n="53" d="100"/>
        </p:scale>
        <p:origin x="1588" y="3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C9C6-662D-408F-9C8C-8594903EBEB7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DD347-5917-4575-8E86-BDED6BB8A0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85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DD347-5917-4575-8E86-BDED6BB8A013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FBEB4E3-D633-4EC3-8CE7-A558771D491F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36CA39BE-7F84-4587-8570-12027979898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ndara" panose="020E0502030303020204" pitchFamily="34" charset="0"/>
              </a:rPr>
              <a:t>Chapter 3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</a:rPr>
              <a:t>Physical Layer</a:t>
            </a:r>
          </a:p>
          <a:p>
            <a:r>
              <a:rPr lang="en-US" sz="4800" b="1" dirty="0" smtClean="0">
                <a:solidFill>
                  <a:srgbClr val="7030A0"/>
                </a:solidFill>
              </a:rPr>
              <a:t>(OSI Model)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65253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Module 4: Physical Layer </a:t>
            </a:r>
          </a:p>
          <a:p>
            <a:r>
              <a:rPr lang="en-US" dirty="0"/>
              <a:t>Introduction to Networks v7.0 (ITN)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Cont’d…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49424"/>
            <a:ext cx="8610600" cy="4325112"/>
          </a:xfrm>
        </p:spPr>
        <p:txBody>
          <a:bodyPr>
            <a:normAutofit/>
          </a:bodyPr>
          <a:lstStyle/>
          <a:p>
            <a:pPr marL="109855" indent="0" algn="just">
              <a:buNone/>
            </a:pPr>
            <a:r>
              <a:rPr lang="en-MY" dirty="0" smtClean="0">
                <a:latin typeface="Candara" panose="020E0502030303020204" pitchFamily="34" charset="0"/>
              </a:rPr>
              <a:t>There are three basic forms of network media. </a:t>
            </a: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2"/>
              </a:buBlip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Copper cable: </a:t>
            </a:r>
            <a:r>
              <a:rPr lang="en-MY" dirty="0" smtClean="0">
                <a:latin typeface="Candara" panose="020E0502030303020204" pitchFamily="34" charset="0"/>
              </a:rPr>
              <a:t>The signals are patterns of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electrical pulses</a:t>
            </a:r>
            <a:r>
              <a:rPr lang="en-MY" dirty="0" smtClean="0">
                <a:latin typeface="Candara" panose="020E0502030303020204" pitchFamily="34" charset="0"/>
              </a:rPr>
              <a:t>.</a:t>
            </a:r>
          </a:p>
          <a:p>
            <a:pPr marL="0" indent="0" algn="just">
              <a:buNone/>
            </a:pPr>
            <a:endParaRPr lang="en-MY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2"/>
              </a:buBlip>
            </a:pPr>
            <a:r>
              <a:rPr lang="en-MY" dirty="0" err="1" smtClean="0">
                <a:solidFill>
                  <a:srgbClr val="FF0000"/>
                </a:solidFill>
                <a:latin typeface="Candara" panose="020E0502030303020204" pitchFamily="34" charset="0"/>
              </a:rPr>
              <a:t>Fiber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-optic cable: </a:t>
            </a:r>
            <a:r>
              <a:rPr lang="en-MY" dirty="0" smtClean="0">
                <a:latin typeface="Candara" panose="020E0502030303020204" pitchFamily="34" charset="0"/>
              </a:rPr>
              <a:t>The signals are patterns of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light</a:t>
            </a:r>
            <a:r>
              <a:rPr lang="en-MY" dirty="0" smtClean="0">
                <a:latin typeface="Candara" panose="020E0502030303020204" pitchFamily="34" charset="0"/>
              </a:rPr>
              <a:t>.</a:t>
            </a:r>
          </a:p>
          <a:p>
            <a:pPr marL="457200" indent="-457200" algn="just">
              <a:buBlip>
                <a:blip r:embed="rId2"/>
              </a:buBlip>
            </a:pPr>
            <a:endParaRPr lang="en-MY" dirty="0" smtClean="0"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2"/>
              </a:buBlip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Wireless: </a:t>
            </a:r>
            <a:r>
              <a:rPr lang="en-MY" dirty="0" smtClean="0">
                <a:latin typeface="Candara" panose="020E0502030303020204" pitchFamily="34" charset="0"/>
              </a:rPr>
              <a:t>The signals are patterns of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microwave </a:t>
            </a:r>
            <a:r>
              <a:rPr lang="en-MY" dirty="0" smtClean="0">
                <a:latin typeface="Candara" panose="020E0502030303020204" pitchFamily="34" charset="0"/>
              </a:rPr>
              <a:t>transmissions.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49375" t="32031" r="5625" b="18750"/>
          <a:stretch>
            <a:fillRect/>
          </a:stretch>
        </p:blipFill>
        <p:spPr bwMode="auto">
          <a:xfrm>
            <a:off x="838200" y="1143000"/>
            <a:ext cx="7467600" cy="5334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9916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.1.2  Physical Layer Standards (Protocols)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0"/>
          </a:xfrm>
        </p:spPr>
        <p:txBody>
          <a:bodyPr>
            <a:normAutofit lnSpcReduction="10000"/>
          </a:bodyPr>
          <a:lstStyle/>
          <a:p>
            <a:pPr marL="109855" indent="0" algn="just">
              <a:buNone/>
            </a:pPr>
            <a:r>
              <a:rPr lang="en-MY" dirty="0" smtClean="0">
                <a:latin typeface="Candara" panose="020E0502030303020204" pitchFamily="34" charset="0"/>
              </a:rPr>
              <a:t>To ensure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interoperability</a:t>
            </a:r>
            <a:r>
              <a:rPr lang="en-MY" dirty="0" smtClean="0">
                <a:latin typeface="Candara" panose="020E0502030303020204" pitchFamily="34" charset="0"/>
              </a:rPr>
              <a:t>, all aspects of Physical Layer are governed by the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standard organizations:</a:t>
            </a:r>
          </a:p>
          <a:p>
            <a:pPr marL="411480" lvl="1" indent="0" algn="just">
              <a:buNone/>
            </a:pPr>
            <a:endParaRPr lang="en-MY" dirty="0">
              <a:latin typeface="Candara" panose="020E0502030303020204" pitchFamily="34" charset="0"/>
            </a:endParaRPr>
          </a:p>
          <a:p>
            <a:pPr marL="457200" lvl="1" indent="-457200" algn="just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International Organization for Standardization (ISO)</a:t>
            </a:r>
          </a:p>
          <a:p>
            <a:pPr marL="457200" lvl="1" indent="-457200" algn="just">
              <a:buBlip>
                <a:blip r:embed="rId3"/>
              </a:buBlip>
            </a:pPr>
            <a:endParaRPr lang="en-MY" i="1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457200" lvl="1" indent="-457200" algn="just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Telecommunications Industry Association / Electronic Industries Association (TIA / EIA)</a:t>
            </a:r>
          </a:p>
          <a:p>
            <a:pPr marL="457200" lvl="1" indent="-457200" algn="just">
              <a:buBlip>
                <a:blip r:embed="rId3"/>
              </a:buBlip>
            </a:pPr>
            <a:endParaRPr lang="en-MY" i="1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457200" lvl="1" indent="-457200" algn="just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International Telecommunication Union (ITU)</a:t>
            </a:r>
          </a:p>
          <a:p>
            <a:pPr marL="457200" lvl="1" indent="-457200" algn="just">
              <a:buBlip>
                <a:blip r:embed="rId3"/>
              </a:buBlip>
            </a:pPr>
            <a:endParaRPr lang="en-MY" i="1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457200" lvl="1" indent="-457200" algn="just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American National Standards Institute (ANSI)</a:t>
            </a:r>
          </a:p>
          <a:p>
            <a:pPr marL="457200" lvl="1" indent="-457200" algn="just">
              <a:buBlip>
                <a:blip r:embed="rId3"/>
              </a:buBlip>
            </a:pPr>
            <a:endParaRPr lang="en-MY" i="1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457200" lvl="1" indent="-457200" algn="just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Institute of Electrical and Electronics Engineers (IEEE)</a:t>
            </a:r>
          </a:p>
          <a:p>
            <a:pPr marL="457200" lvl="1" indent="-457200" algn="just">
              <a:buBlip>
                <a:blip r:embed="rId3"/>
              </a:buBlip>
            </a:pPr>
            <a:endParaRPr lang="en-MY" i="1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algn="just"/>
            <a:endParaRPr lang="en-US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fficetec.pe/wp-content/uploads/2015/10/officetec_blog_2015_julio_cableado_8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315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47945" t="30469" r="6250" b="29687"/>
          <a:stretch>
            <a:fillRect/>
          </a:stretch>
        </p:blipFill>
        <p:spPr bwMode="auto">
          <a:xfrm>
            <a:off x="533400" y="914400"/>
            <a:ext cx="8077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990600" y="59436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400" dirty="0" smtClean="0">
                <a:latin typeface="Candara" panose="020E0502030303020204" pitchFamily="34" charset="0"/>
              </a:rPr>
              <a:t>Physical Layer Standards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8400" y="1219200"/>
            <a:ext cx="6096000" cy="4572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9700" y="1066800"/>
            <a:ext cx="85344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.1.3  Fundamental Principles of Layer 1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The physical layer standards emphasize on the following three functional areas:</a:t>
            </a: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marL="624205" indent="-514350" algn="just">
              <a:buAutoNum type="arabicPeriod"/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Physical media standards</a:t>
            </a:r>
          </a:p>
          <a:p>
            <a:pPr marL="624205" indent="-514350" algn="just">
              <a:buAutoNum type="arabicPeriod"/>
            </a:pPr>
            <a:endParaRPr lang="en-MY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624205" indent="-514350" algn="just">
              <a:buAutoNum type="arabicPeriod"/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Encoding standards</a:t>
            </a:r>
          </a:p>
          <a:p>
            <a:pPr marL="624205" indent="-514350" algn="just">
              <a:buAutoNum type="arabicPeriod"/>
            </a:pPr>
            <a:endParaRPr lang="en-MY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624205" indent="-514350" algn="just">
              <a:buAutoNum type="arabicPeriod"/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Signalling standards</a:t>
            </a:r>
            <a:endParaRPr lang="en-US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Candara" panose="020E0502030303020204" pitchFamily="34" charset="0"/>
              </a:rPr>
              <a:t>Physical Component Standards</a:t>
            </a:r>
            <a:endParaRPr lang="en-US" i="1" dirty="0"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Concern about electronic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hardware</a:t>
            </a:r>
            <a:r>
              <a:rPr lang="en-MY" dirty="0" smtClean="0">
                <a:latin typeface="Candara" panose="020E0502030303020204" pitchFamily="34" charset="0"/>
              </a:rPr>
              <a:t>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devices, media, and other connectors </a:t>
            </a:r>
            <a:r>
              <a:rPr lang="en-MY" dirty="0" smtClean="0">
                <a:latin typeface="Candara" panose="020E0502030303020204" pitchFamily="34" charset="0"/>
              </a:rPr>
              <a:t>that are used to transmit and carry the signals, </a:t>
            </a:r>
            <a:r>
              <a:rPr lang="en-MY" dirty="0" err="1" smtClean="0">
                <a:latin typeface="Candara" panose="020E0502030303020204" pitchFamily="34" charset="0"/>
              </a:rPr>
              <a:t>eg</a:t>
            </a:r>
            <a:r>
              <a:rPr lang="en-MY" dirty="0" smtClean="0">
                <a:latin typeface="Candara" panose="020E0502030303020204" pitchFamily="34" charset="0"/>
              </a:rPr>
              <a:t>. ISO 8877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5" name="Picture 9" descr="phys1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733800"/>
            <a:ext cx="7696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600200" y="4419600"/>
            <a:ext cx="3419526" cy="3693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andara" panose="020E0502030303020204" pitchFamily="34" charset="0"/>
              </a:rPr>
              <a:t>Interfaces and connectors design</a:t>
            </a:r>
            <a:endParaRPr lang="en-US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0200" y="4920734"/>
            <a:ext cx="1673856" cy="3693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andara" panose="020E0502030303020204" pitchFamily="34" charset="0"/>
              </a:rPr>
              <a:t>Cable materials</a:t>
            </a:r>
            <a:endParaRPr lang="en-US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200" y="5410200"/>
            <a:ext cx="1415772" cy="3693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andara" panose="020E0502030303020204" pitchFamily="34" charset="0"/>
              </a:rPr>
              <a:t>Cable design</a:t>
            </a:r>
            <a:endParaRPr lang="en-US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0200" y="3962400"/>
            <a:ext cx="1838965" cy="3693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andara" panose="020E0502030303020204" pitchFamily="34" charset="0"/>
              </a:rPr>
              <a:t>Hardware design</a:t>
            </a:r>
            <a:endParaRPr lang="en-US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Encoding standards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Concern about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converting a stream of data bits </a:t>
            </a:r>
            <a:r>
              <a:rPr lang="en-MY" dirty="0" smtClean="0">
                <a:latin typeface="Candara" panose="020E0502030303020204" pitchFamily="34" charset="0"/>
              </a:rPr>
              <a:t>into a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predefined patterns.</a:t>
            </a:r>
          </a:p>
          <a:p>
            <a:pPr marL="457200" indent="-457200" algn="just">
              <a:buBlip>
                <a:blip r:embed="rId3"/>
              </a:buBlip>
            </a:pPr>
            <a:endParaRPr lang="en-MY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The “patterns” are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grouping of bits </a:t>
            </a:r>
            <a:r>
              <a:rPr lang="en-MY" dirty="0" smtClean="0">
                <a:latin typeface="Candara" panose="020E0502030303020204" pitchFamily="34" charset="0"/>
              </a:rPr>
              <a:t>that can be recognized by both sender and receiver </a:t>
            </a: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MY" dirty="0" err="1" smtClean="0">
                <a:latin typeface="Candara" panose="020E0502030303020204" pitchFamily="34" charset="0"/>
              </a:rPr>
              <a:t>Eg</a:t>
            </a:r>
            <a:r>
              <a:rPr lang="en-MY" dirty="0" smtClean="0">
                <a:latin typeface="Candara" panose="020E0502030303020204" pitchFamily="34" charset="0"/>
              </a:rPr>
              <a:t>.</a:t>
            </a:r>
          </a:p>
          <a:p>
            <a:pPr algn="just">
              <a:buNone/>
            </a:pPr>
            <a:r>
              <a:rPr lang="en-MY" dirty="0" smtClean="0">
                <a:latin typeface="Candara" panose="020E0502030303020204" pitchFamily="34" charset="0"/>
              </a:rPr>
              <a:t>	</a:t>
            </a:r>
            <a:r>
              <a:rPr lang="en-MY" i="1" dirty="0" smtClean="0">
                <a:latin typeface="Candara" panose="020E0502030303020204" pitchFamily="34" charset="0"/>
              </a:rPr>
              <a:t>what pattern represents start-of-frame</a:t>
            </a:r>
          </a:p>
          <a:p>
            <a:pPr algn="just">
              <a:buNone/>
            </a:pPr>
            <a:r>
              <a:rPr lang="en-MY" i="1" dirty="0" smtClean="0">
                <a:latin typeface="Candara" panose="020E0502030303020204" pitchFamily="34" charset="0"/>
              </a:rPr>
              <a:t>	what pattern represents end-of-frame</a:t>
            </a:r>
          </a:p>
          <a:p>
            <a:pPr algn="just">
              <a:buNone/>
            </a:pPr>
            <a:r>
              <a:rPr lang="en-MY" i="1" dirty="0" smtClean="0">
                <a:latin typeface="Candara" panose="020E0502030303020204" pitchFamily="34" charset="0"/>
              </a:rPr>
              <a:t>	What pattern represent valid data bits</a:t>
            </a:r>
          </a:p>
          <a:p>
            <a:pPr algn="just">
              <a:buNone/>
            </a:pPr>
            <a:r>
              <a:rPr lang="en-MY" i="1" dirty="0" smtClean="0">
                <a:latin typeface="Candara" panose="020E0502030303020204" pitchFamily="34" charset="0"/>
              </a:rPr>
              <a:t>	What pattern represent invalid data bits</a:t>
            </a:r>
          </a:p>
          <a:p>
            <a:pPr algn="just">
              <a:buNone/>
            </a:pPr>
            <a:endParaRPr lang="en-MY" dirty="0" smtClean="0">
              <a:latin typeface="Candara" panose="020E0502030303020204" pitchFamily="34" charset="0"/>
            </a:endParaRP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ignal04.jpg"/>
          <p:cNvPicPr>
            <a:picLocks noChangeAspect="1"/>
          </p:cNvPicPr>
          <p:nvPr/>
        </p:nvPicPr>
        <p:blipFill>
          <a:blip r:embed="rId2" cstate="print"/>
          <a:srcRect l="909" t="57768" r="909" b="1532"/>
          <a:stretch>
            <a:fillRect/>
          </a:stretch>
        </p:blipFill>
        <p:spPr bwMode="auto">
          <a:xfrm>
            <a:off x="304800" y="2362200"/>
            <a:ext cx="8229600" cy="350520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990600" y="2438400"/>
            <a:ext cx="609600" cy="914400"/>
          </a:xfrm>
          <a:prstGeom prst="round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38400" y="2438400"/>
            <a:ext cx="533400" cy="914400"/>
          </a:xfrm>
          <a:prstGeom prst="round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24000" y="2438400"/>
            <a:ext cx="914400" cy="914400"/>
          </a:xfrm>
          <a:prstGeom prst="round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71800" y="2438400"/>
            <a:ext cx="1828800" cy="914400"/>
          </a:xfrm>
          <a:prstGeom prst="round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Signaling standards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8382000" cy="4325112"/>
          </a:xfrm>
        </p:spPr>
        <p:txBody>
          <a:bodyPr>
            <a:normAutofit/>
          </a:bodyPr>
          <a:lstStyle/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Concern about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generating the signal </a:t>
            </a:r>
            <a:r>
              <a:rPr lang="en-MY" dirty="0" smtClean="0">
                <a:latin typeface="Candara" panose="020E0502030303020204" pitchFamily="34" charset="0"/>
              </a:rPr>
              <a:t>in the forms of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electrical, optical, or wireless </a:t>
            </a:r>
            <a:r>
              <a:rPr lang="en-MY" dirty="0" smtClean="0">
                <a:latin typeface="Candara" panose="020E0502030303020204" pitchFamily="34" charset="0"/>
              </a:rPr>
              <a:t>depending on media used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 l="49375" t="32031" r="5625" b="18750"/>
          <a:stretch>
            <a:fillRect/>
          </a:stretch>
        </p:blipFill>
        <p:spPr bwMode="auto">
          <a:xfrm>
            <a:off x="838200" y="3657600"/>
            <a:ext cx="7467600" cy="2971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ndara" panose="020E0502030303020204" pitchFamily="34" charset="0"/>
              </a:rPr>
              <a:t>Objectives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latin typeface="Candara" panose="020E0502030303020204" pitchFamily="34" charset="0"/>
            </a:endParaRPr>
          </a:p>
          <a:p>
            <a:endParaRPr lang="en-US" dirty="0" smtClean="0">
              <a:latin typeface="Candara" panose="020E0502030303020204" pitchFamily="34" charset="0"/>
            </a:endParaRPr>
          </a:p>
          <a:p>
            <a:endParaRPr lang="en-US" dirty="0" smtClean="0">
              <a:latin typeface="Candara" panose="020E0502030303020204" pitchFamily="34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09600" y="2209800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5905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495" indent="-247015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 panose="02040502050405020303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290" indent="-21971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830" indent="-20129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90015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09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30095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3</a:t>
            </a:r>
            <a:r>
              <a:rPr lang="en-US" dirty="0" smtClean="0"/>
              <a:t>.1	Physical Layer Protocols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3</a:t>
            </a:r>
            <a:r>
              <a:rPr lang="en-US" dirty="0" smtClean="0"/>
              <a:t>.2	Network Media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Carrying Capacity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Different media support different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transfer speeds</a:t>
            </a:r>
          </a:p>
          <a:p>
            <a:pPr marL="457200" indent="-457200" algn="just">
              <a:buBlip>
                <a:blip r:embed="rId3"/>
              </a:buBlip>
            </a:pPr>
            <a:endParaRPr lang="en-US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Data transfer is usually measured using:</a:t>
            </a:r>
          </a:p>
          <a:p>
            <a:pPr marL="457200" indent="-457200" algn="just">
              <a:buBlip>
                <a:blip r:embed="rId3"/>
              </a:buBlip>
            </a:pPr>
            <a:endParaRPr lang="en-US" i="1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749935" lvl="1" indent="-457200" algn="just">
              <a:buBlip>
                <a:blip r:embed="rId3"/>
              </a:buBlip>
            </a:pP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Bandwidth</a:t>
            </a:r>
            <a:endParaRPr lang="en-US" i="1" dirty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endParaRPr lang="en-US" i="1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749935" lvl="1" indent="-457200" algn="just">
              <a:buBlip>
                <a:blip r:embed="rId3"/>
              </a:buBlip>
            </a:pPr>
            <a:r>
              <a:rPr lang="en-US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Throughput</a:t>
            </a:r>
            <a:endParaRPr lang="en-US" i="1" dirty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endParaRPr lang="en-US" i="1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749935" lvl="1" indent="-457200" algn="just">
              <a:buBlip>
                <a:blip r:embed="rId3"/>
              </a:buBlip>
            </a:pPr>
            <a:r>
              <a:rPr lang="en-US" i="1" dirty="0" err="1" smtClean="0">
                <a:solidFill>
                  <a:srgbClr val="00B050"/>
                </a:solidFill>
                <a:latin typeface="Candara" panose="020E0502030303020204" pitchFamily="34" charset="0"/>
              </a:rPr>
              <a:t>Goodput</a:t>
            </a:r>
            <a:endParaRPr lang="en-US" i="1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00B050"/>
                </a:solidFill>
              </a:rPr>
              <a:t>Bandwidth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Bandwidth is referring to the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amount of data</a:t>
            </a:r>
            <a:r>
              <a:rPr lang="en-MY" dirty="0" smtClean="0">
                <a:latin typeface="Candara" panose="020E0502030303020204" pitchFamily="34" charset="0"/>
              </a:rPr>
              <a:t> that can be transmitted in a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given duration</a:t>
            </a:r>
            <a:endParaRPr lang="en-MY" dirty="0">
              <a:latin typeface="Candara" panose="020E0502030303020204" pitchFamily="34" charset="0"/>
            </a:endParaRPr>
          </a:p>
          <a:p>
            <a:pPr marL="457200" indent="-457200">
              <a:buBlip>
                <a:blip r:embed="rId3"/>
              </a:buBlip>
            </a:pPr>
            <a:endParaRPr lang="en-MY" dirty="0" smtClean="0">
              <a:latin typeface="Candara" panose="020E0502030303020204" pitchFamily="34" charset="0"/>
            </a:endParaRPr>
          </a:p>
          <a:p>
            <a:pPr marL="457200" indent="-457200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Usually measured in kilobits per second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(kbps)</a:t>
            </a:r>
            <a:r>
              <a:rPr lang="en-MY" dirty="0" smtClean="0">
                <a:latin typeface="Candara" panose="020E0502030303020204" pitchFamily="34" charset="0"/>
              </a:rPr>
              <a:t> or megabits per second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(Mbps)</a:t>
            </a:r>
          </a:p>
          <a:p>
            <a:pPr marL="457200" indent="-457200">
              <a:buBlip>
                <a:blip r:embed="rId3"/>
              </a:buBlip>
            </a:pPr>
            <a:endParaRPr lang="en-MY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57200" indent="-457200">
              <a:buBlip>
                <a:blip r:embed="rId3"/>
              </a:buBlip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Theoretical (Ideal) transmission rate</a:t>
            </a:r>
            <a:endParaRPr lang="en-US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2" descr="Time no contract surcharge te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"/>
            <a:ext cx="3429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400"/>
            <a:ext cx="8882423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00B050"/>
                </a:solidFill>
              </a:rPr>
              <a:t>Throughput 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Throughput is the measure of the </a:t>
            </a:r>
            <a:r>
              <a:rPr lang="en-MY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actual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 amount of data transmitted </a:t>
            </a:r>
            <a:r>
              <a:rPr lang="en-MY" dirty="0" smtClean="0">
                <a:latin typeface="Candara" panose="020E0502030303020204" pitchFamily="34" charset="0"/>
              </a:rPr>
              <a:t>over a given period of time</a:t>
            </a:r>
          </a:p>
          <a:p>
            <a:pPr marL="457200" indent="-457200" algn="just">
              <a:buBlip>
                <a:blip r:embed="rId3"/>
              </a:buBlip>
            </a:pPr>
            <a:endParaRPr lang="en-MY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Practical transmission rate / actual network performance</a:t>
            </a:r>
          </a:p>
          <a:p>
            <a:pPr marL="457200" indent="-457200" algn="just">
              <a:buBlip>
                <a:blip r:embed="rId3"/>
              </a:buBlip>
            </a:pPr>
            <a:endParaRPr lang="en-MY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Due to a number of factors (</a:t>
            </a:r>
            <a:r>
              <a:rPr lang="en-MY" dirty="0" err="1" smtClean="0">
                <a:latin typeface="Candara" panose="020E0502030303020204" pitchFamily="34" charset="0"/>
              </a:rPr>
              <a:t>eg</a:t>
            </a:r>
            <a:r>
              <a:rPr lang="en-MY" dirty="0" smtClean="0">
                <a:latin typeface="Candara" panose="020E0502030303020204" pitchFamily="34" charset="0"/>
              </a:rPr>
              <a:t>. traffic and latency), throughput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usually does not match </a:t>
            </a:r>
            <a:r>
              <a:rPr lang="en-MY" dirty="0" smtClean="0">
                <a:latin typeface="Candara" panose="020E0502030303020204" pitchFamily="34" charset="0"/>
              </a:rPr>
              <a:t>the specified bandwidth</a:t>
            </a:r>
          </a:p>
          <a:p>
            <a:pPr algn="just"/>
            <a:endParaRPr lang="en-MY" dirty="0" smtClean="0"/>
          </a:p>
          <a:p>
            <a:pPr algn="just"/>
            <a:endParaRPr lang="en-MY" dirty="0" smtClean="0"/>
          </a:p>
          <a:p>
            <a:pPr algn="just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>
                <a:solidFill>
                  <a:srgbClr val="00B050"/>
                </a:solidFill>
              </a:rPr>
              <a:t>Goodput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3998976"/>
          </a:xfrm>
        </p:spPr>
        <p:txBody>
          <a:bodyPr>
            <a:normAutofit fontScale="92500" lnSpcReduction="20000"/>
          </a:bodyPr>
          <a:lstStyle/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It is the measure of </a:t>
            </a:r>
            <a:r>
              <a:rPr lang="en-MY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usable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 data transferred </a:t>
            </a:r>
            <a:r>
              <a:rPr lang="en-MY" dirty="0" smtClean="0">
                <a:latin typeface="Candara" panose="020E0502030303020204" pitchFamily="34" charset="0"/>
              </a:rPr>
              <a:t>over a given period of time</a:t>
            </a:r>
          </a:p>
          <a:p>
            <a:pPr marL="457200" indent="-457200" algn="just">
              <a:buBlip>
                <a:blip r:embed="rId3"/>
              </a:buBlip>
            </a:pPr>
            <a:endParaRPr lang="en-MY" dirty="0"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dirty="0">
                <a:latin typeface="Candara" panose="020E0502030303020204" pitchFamily="34" charset="0"/>
              </a:rPr>
              <a:t>M</a:t>
            </a:r>
            <a:r>
              <a:rPr lang="en-MY" dirty="0" smtClean="0">
                <a:latin typeface="Candara" panose="020E0502030303020204" pitchFamily="34" charset="0"/>
              </a:rPr>
              <a:t>ost interest to network users</a:t>
            </a:r>
          </a:p>
          <a:p>
            <a:pPr marL="457200" indent="-457200" algn="just">
              <a:buBlip>
                <a:blip r:embed="rId3"/>
              </a:buBlip>
            </a:pPr>
            <a:endParaRPr lang="en-MY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Quality</a:t>
            </a:r>
            <a:r>
              <a:rPr lang="en-MY" dirty="0" smtClean="0">
                <a:latin typeface="Candara" panose="020E0502030303020204" pitchFamily="34" charset="0"/>
              </a:rPr>
              <a:t> of transmission </a:t>
            </a:r>
          </a:p>
          <a:p>
            <a:pPr marL="457200" indent="-457200" algn="just">
              <a:buBlip>
                <a:blip r:embed="rId3"/>
              </a:buBlip>
            </a:pPr>
            <a:endParaRPr lang="en-MY" dirty="0"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dirty="0" err="1" smtClean="0">
                <a:latin typeface="Candara" panose="020E0502030303020204" pitchFamily="34" charset="0"/>
              </a:rPr>
              <a:t>Goodput</a:t>
            </a:r>
            <a:r>
              <a:rPr lang="en-MY" dirty="0" smtClean="0">
                <a:latin typeface="Candara" panose="020E0502030303020204" pitchFamily="34" charset="0"/>
              </a:rPr>
              <a:t> = Throughput – traffic overhead</a:t>
            </a:r>
          </a:p>
          <a:p>
            <a:pPr algn="just"/>
            <a:endParaRPr lang="en-MY" i="1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US" i="1" dirty="0" smtClean="0">
                <a:latin typeface="Candara" panose="020E0502030303020204" pitchFamily="34" charset="0"/>
              </a:rPr>
              <a:t>*Overhead </a:t>
            </a:r>
            <a:r>
              <a:rPr lang="en-US" i="1" dirty="0" smtClean="0">
                <a:latin typeface="Candara" panose="020E0502030303020204" pitchFamily="34" charset="0"/>
                <a:sym typeface="Wingdings" panose="05000000000000000000" pitchFamily="2" charset="2"/>
              </a:rPr>
              <a:t>in establishing session, encapsulation, acknowledgement</a:t>
            </a:r>
            <a:endParaRPr lang="en-US" i="1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3</a:t>
            </a:r>
            <a:r>
              <a:rPr lang="en-US" u="sng" dirty="0" smtClean="0"/>
              <a:t>.2 Network Media </a:t>
            </a:r>
            <a:endParaRPr lang="en-US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2209800"/>
            <a:ext cx="2895600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Transmission  media</a:t>
            </a:r>
            <a:endParaRPr lang="en-US" sz="2400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4800600"/>
            <a:ext cx="19812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Twisted Pair Cable</a:t>
            </a:r>
            <a:endParaRPr lang="en-US" sz="2400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4600" y="4800600"/>
            <a:ext cx="2133600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Coaxial Cable</a:t>
            </a:r>
            <a:endParaRPr lang="en-US" sz="2400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0" y="3352800"/>
            <a:ext cx="15240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Wireless Media</a:t>
            </a:r>
            <a:endParaRPr lang="en-US" sz="2400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6172200"/>
            <a:ext cx="914400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UTP</a:t>
            </a:r>
            <a:endParaRPr lang="en-US" sz="2400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6172200"/>
            <a:ext cx="838200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STP</a:t>
            </a:r>
            <a:endParaRPr lang="en-US" sz="2400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7800" y="3352800"/>
            <a:ext cx="15240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Copper Media</a:t>
            </a:r>
            <a:endParaRPr lang="en-US" sz="2400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91000" y="3352800"/>
            <a:ext cx="152400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Fiber Media</a:t>
            </a:r>
            <a:endParaRPr lang="en-US" sz="2400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514600" y="2743200"/>
            <a:ext cx="14478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00600" y="2743200"/>
            <a:ext cx="0" cy="609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34000" y="2743200"/>
            <a:ext cx="17526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143000" y="4191000"/>
            <a:ext cx="9144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057400" y="4191000"/>
            <a:ext cx="6858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000" y="5638800"/>
            <a:ext cx="9144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295400" y="5638800"/>
            <a:ext cx="6858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0" y="2667000"/>
            <a:ext cx="4267200" cy="41910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80358" y="6236732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Types of Media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Copper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Cables that use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copper wires </a:t>
            </a:r>
            <a:r>
              <a:rPr lang="en-MY" dirty="0" smtClean="0">
                <a:latin typeface="Candara" panose="020E0502030303020204" pitchFamily="34" charset="0"/>
              </a:rPr>
              <a:t>to signal data and control bits between network devices</a:t>
            </a:r>
          </a:p>
          <a:p>
            <a:pPr marL="457200" indent="-457200" algn="just">
              <a:buBlip>
                <a:blip r:embed="rId3"/>
              </a:buBlip>
            </a:pPr>
            <a:endParaRPr lang="en-MY" dirty="0"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US" dirty="0" err="1" smtClean="0">
                <a:latin typeface="Candara" panose="020E0502030303020204" pitchFamily="34" charset="0"/>
              </a:rPr>
              <a:t>Eg</a:t>
            </a:r>
            <a:r>
              <a:rPr lang="en-US" dirty="0" smtClean="0">
                <a:latin typeface="Candara" panose="020E0502030303020204" pitchFamily="34" charset="0"/>
              </a:rPr>
              <a:t>. twisted pair (UTP / STP), coaxial </a:t>
            </a:r>
          </a:p>
          <a:p>
            <a:pPr marL="457200" indent="-457200" algn="just">
              <a:buBlip>
                <a:blip r:embed="rId3"/>
              </a:buBlip>
            </a:pPr>
            <a:endParaRPr lang="en-US" dirty="0"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Data is transmitted on copper cables as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electrical pulses. </a:t>
            </a:r>
          </a:p>
          <a:p>
            <a:pPr marL="457200" indent="-457200" algn="just">
              <a:buBlip>
                <a:blip r:embed="rId3"/>
              </a:buBlip>
            </a:pPr>
            <a:endParaRPr lang="en-MY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Copper media are generally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susceptible to attenuation, interference or "noise" </a:t>
            </a:r>
            <a:r>
              <a:rPr lang="en-MY" i="1" dirty="0" smtClean="0">
                <a:latin typeface="Candara" panose="020E0502030303020204" pitchFamily="34" charset="0"/>
              </a:rPr>
              <a:t>(</a:t>
            </a:r>
            <a:r>
              <a:rPr lang="en-MY" i="1" dirty="0" err="1" smtClean="0">
                <a:latin typeface="Candara" panose="020E0502030303020204" pitchFamily="34" charset="0"/>
              </a:rPr>
              <a:t>eg</a:t>
            </a:r>
            <a:r>
              <a:rPr lang="en-MY" i="1" dirty="0" smtClean="0">
                <a:latin typeface="Candara" panose="020E0502030303020204" pitchFamily="34" charset="0"/>
              </a:rPr>
              <a:t>. EMI, RFI or Crosstalk)</a:t>
            </a:r>
          </a:p>
          <a:p>
            <a:pPr algn="just"/>
            <a:endParaRPr lang="en-MY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algn="just"/>
            <a:endParaRPr lang="en-US" dirty="0"/>
          </a:p>
        </p:txBody>
      </p:sp>
      <p:pic>
        <p:nvPicPr>
          <p:cNvPr id="8" name="Picture 7" descr="Image result for copper wir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08028"/>
            <a:ext cx="1828800" cy="195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200"/>
            <a:ext cx="7315200" cy="572056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Unshielded Twisted Pair (UTP) cable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buNone/>
            </a:pPr>
            <a:r>
              <a:rPr lang="en-US" b="1" u="sng" dirty="0" smtClean="0">
                <a:latin typeface="Candara" panose="020E0502030303020204" pitchFamily="34" charset="0"/>
              </a:rPr>
              <a:t>Characteristics:</a:t>
            </a:r>
          </a:p>
          <a:p>
            <a:pPr marL="365125" indent="-365125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It consists of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multiple pairs of color-coded wires </a:t>
            </a:r>
            <a:r>
              <a:rPr lang="en-MY" dirty="0" smtClean="0">
                <a:latin typeface="Candara" panose="020E0502030303020204" pitchFamily="34" charset="0"/>
              </a:rPr>
              <a:t>that have been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twisted</a:t>
            </a:r>
            <a:r>
              <a:rPr lang="en-MY" dirty="0" smtClean="0">
                <a:latin typeface="Candara" panose="020E0502030303020204" pitchFamily="34" charset="0"/>
              </a:rPr>
              <a:t> together</a:t>
            </a:r>
          </a:p>
          <a:p>
            <a:pPr marL="365125" indent="-365125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The twisting has the effect of cancelling unwanted signals and avoid crosstalk. </a:t>
            </a:r>
          </a:p>
          <a:p>
            <a:pPr marL="365125" indent="-365125" algn="just">
              <a:buBlip>
                <a:blip r:embed="rId3"/>
              </a:buBlip>
            </a:pPr>
            <a:r>
              <a:rPr lang="en-US" dirty="0" smtClean="0"/>
              <a:t>Terminated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RJ-45 connectors</a:t>
            </a:r>
            <a:endParaRPr lang="en-MY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MY" b="1" u="sng" dirty="0" smtClean="0">
                <a:latin typeface="Candara" panose="020E0502030303020204" pitchFamily="34" charset="0"/>
              </a:rPr>
              <a:t>Advantages:</a:t>
            </a:r>
          </a:p>
          <a:p>
            <a:pPr marL="365125" indent="-365125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Common, cheap and easy to install</a:t>
            </a:r>
          </a:p>
          <a:p>
            <a:pPr algn="just">
              <a:buNone/>
            </a:pPr>
            <a:endParaRPr lang="en-US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US" b="1" u="sng" dirty="0" smtClean="0">
                <a:latin typeface="Candara" panose="020E0502030303020204" pitchFamily="34" charset="0"/>
              </a:rPr>
              <a:t>Disadvantages:</a:t>
            </a:r>
          </a:p>
          <a:p>
            <a:pPr marL="365125" indent="-365125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Susceptible to interference (“noise”)</a:t>
            </a:r>
          </a:p>
          <a:p>
            <a:pPr algn="just"/>
            <a:endParaRPr lang="en-US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US" b="1" u="sng" dirty="0" smtClean="0">
                <a:latin typeface="Candara" panose="020E0502030303020204" pitchFamily="34" charset="0"/>
              </a:rPr>
              <a:t>Common application:</a:t>
            </a:r>
          </a:p>
          <a:p>
            <a:pPr marL="365125" indent="-365125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Widely used in LAN to connect host, routers and switches</a:t>
            </a:r>
          </a:p>
          <a:p>
            <a:pPr algn="just"/>
            <a:endParaRPr lang="en-US" dirty="0" smtClean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8" y="990600"/>
            <a:ext cx="7586663" cy="49911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28" name="Picture 4" descr="http://www.lanshack.com/images/cat6a/utp-stpcable.jpg"/>
          <p:cNvPicPr>
            <a:picLocks noChangeAspect="1" noChangeArrowheads="1"/>
          </p:cNvPicPr>
          <p:nvPr/>
        </p:nvPicPr>
        <p:blipFill>
          <a:blip r:embed="rId4" cstate="print"/>
          <a:srcRect l="-448" r="52000"/>
          <a:stretch>
            <a:fillRect/>
          </a:stretch>
        </p:blipFill>
        <p:spPr bwMode="auto">
          <a:xfrm>
            <a:off x="533400" y="712232"/>
            <a:ext cx="8305800" cy="5410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81000" y="6172200"/>
            <a:ext cx="7338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Most modern copper based LAN uses CAT-5 (100Mbps Fast Ethernet) UTP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8" name="Content Placeholder 5" descr="98.jpg"/>
          <p:cNvPicPr>
            <a:picLocks noGrp="1" noChangeAspect="1"/>
          </p:cNvPicPr>
          <p:nvPr>
            <p:ph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00270" y="1169432"/>
            <a:ext cx="8077200" cy="4495800"/>
          </a:xfrm>
          <a:noFill/>
        </p:spPr>
      </p:pic>
      <p:sp>
        <p:nvSpPr>
          <p:cNvPr id="9" name="Oval 8"/>
          <p:cNvSpPr/>
          <p:nvPr/>
        </p:nvSpPr>
        <p:spPr>
          <a:xfrm>
            <a:off x="3733800" y="1676400"/>
            <a:ext cx="609600" cy="6096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438400" y="2590800"/>
            <a:ext cx="1371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0" y="3048000"/>
            <a:ext cx="13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Total 8 pins</a:t>
            </a:r>
            <a:endParaRPr lang="en-US" b="1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Candara" panose="020E0502030303020204" pitchFamily="34" charset="0"/>
              </a:rPr>
              <a:t>3</a:t>
            </a:r>
            <a:r>
              <a:rPr lang="en-US" u="sng" dirty="0" smtClean="0">
                <a:latin typeface="Candara" panose="020E0502030303020204" pitchFamily="34" charset="0"/>
              </a:rPr>
              <a:t>.1	Physical Layer Protocols</a:t>
            </a:r>
            <a:endParaRPr lang="en-US" u="sng" dirty="0">
              <a:latin typeface="Candara" panose="020E0502030303020204" pitchFamily="34" charset="0"/>
            </a:endParaRPr>
          </a:p>
        </p:txBody>
      </p:sp>
      <p:pic>
        <p:nvPicPr>
          <p:cNvPr id="4" name="Picture 4" descr="overvie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057400"/>
            <a:ext cx="6324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24000" y="6019800"/>
            <a:ext cx="2590800" cy="4572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8200" y="5410200"/>
            <a:ext cx="2667000" cy="1066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rmAutofit/>
          </a:bodyPr>
          <a:lstStyle/>
          <a:p>
            <a:pPr marL="457200" indent="-457200" algn="just">
              <a:buBlip>
                <a:blip r:embed="rId3"/>
              </a:buBlip>
            </a:pPr>
            <a:r>
              <a:rPr lang="en-MY" sz="2400" dirty="0" smtClean="0">
                <a:latin typeface="Candara" panose="020E0502030303020204" pitchFamily="34" charset="0"/>
              </a:rPr>
              <a:t>Different situations may require UTP cables to be wired according to </a:t>
            </a:r>
            <a:r>
              <a:rPr lang="en-MY" sz="24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different wiring conventions</a:t>
            </a:r>
            <a:r>
              <a:rPr lang="en-MY" sz="2400" dirty="0" smtClean="0">
                <a:latin typeface="Candara" panose="020E0502030303020204" pitchFamily="34" charset="0"/>
              </a:rPr>
              <a:t>. (which wires connect to which pins)</a:t>
            </a:r>
          </a:p>
          <a:p>
            <a:pPr algn="just">
              <a:buNone/>
            </a:pPr>
            <a:endParaRPr lang="en-MY" sz="2400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MY" sz="2400" b="1" dirty="0" smtClean="0">
                <a:latin typeface="Candara" panose="020E0502030303020204" pitchFamily="34" charset="0"/>
              </a:rPr>
              <a:t>	</a:t>
            </a:r>
            <a:endParaRPr lang="en-MY" sz="2400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 l="38750" t="21094" r="1875" b="25781"/>
          <a:stretch>
            <a:fillRect/>
          </a:stretch>
        </p:blipFill>
        <p:spPr bwMode="auto">
          <a:xfrm>
            <a:off x="533400" y="2514600"/>
            <a:ext cx="8077200" cy="418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09600" y="5257800"/>
            <a:ext cx="2057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0600" y="5257800"/>
            <a:ext cx="3429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" y="5557786"/>
            <a:ext cx="2057400" cy="690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00600" y="5610991"/>
            <a:ext cx="3429000" cy="637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3" cstate="print"/>
          <a:srcRect l="30980" t="34114" r="32370" b="31438"/>
          <a:stretch>
            <a:fillRect/>
          </a:stretch>
        </p:blipFill>
        <p:spPr bwMode="auto">
          <a:xfrm>
            <a:off x="304800" y="739140"/>
            <a:ext cx="4724400" cy="314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http://www.petri.co.il/images/eth_cbl_bsc_1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3228975"/>
            <a:ext cx="3625215" cy="1975854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11" name="Picture 10" descr="http://www.petri.co.il/images/eth_cbl_bsc_%202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914400"/>
            <a:ext cx="3625215" cy="19050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12" name="Picture 11" descr="http://www.joncamfield.com/oss/schooltools/Reference/EthernetCabling_files/ethcablerj45cr.gif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202006"/>
            <a:ext cx="3815613" cy="200564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5974709" y="5435757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Straight-through cable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19200" y="641318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Crossover cable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learningnetwork.cisco.com/servlet/JiveServlet/showImage/2-138339-36839/console+cable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752600"/>
            <a:ext cx="4343400" cy="2743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315200" y="228600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DB-9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66978" y="365760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RJ-45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60593" y="51816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Roll0ver cable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i="1" dirty="0" smtClean="0"/>
              <a:t>Shielded Twisted Pair (STP) cable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98136"/>
          </a:xfrm>
        </p:spPr>
        <p:txBody>
          <a:bodyPr>
            <a:normAutofit fontScale="77500" lnSpcReduction="20000"/>
          </a:bodyPr>
          <a:lstStyle/>
          <a:p>
            <a:pPr algn="just">
              <a:buNone/>
            </a:pPr>
            <a:r>
              <a:rPr lang="en-MY" b="1" u="sng" dirty="0" smtClean="0">
                <a:latin typeface="Candara" panose="020E0502030303020204" pitchFamily="34" charset="0"/>
              </a:rPr>
              <a:t>Characteristics: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STP uses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multiple pairs of twisted wires </a:t>
            </a:r>
            <a:r>
              <a:rPr lang="en-MY" dirty="0" smtClean="0">
                <a:latin typeface="Candara" panose="020E0502030303020204" pitchFamily="34" charset="0"/>
              </a:rPr>
              <a:t>that are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wrapped</a:t>
            </a:r>
            <a:r>
              <a:rPr lang="en-MY" dirty="0" smtClean="0">
                <a:latin typeface="Candara" panose="020E0502030303020204" pitchFamily="34" charset="0"/>
              </a:rPr>
              <a:t> in an overall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metallic braid or foil</a:t>
            </a:r>
            <a:r>
              <a:rPr lang="en-MY" dirty="0" smtClean="0">
                <a:latin typeface="Candara" panose="020E0502030303020204" pitchFamily="34" charset="0"/>
              </a:rPr>
              <a:t>.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dirty="0"/>
              <a:t>Terminated with </a:t>
            </a:r>
            <a:r>
              <a:rPr lang="en-US" dirty="0">
                <a:solidFill>
                  <a:srgbClr val="FF0000"/>
                </a:solidFill>
              </a:rPr>
              <a:t>RJ-45 connectors</a:t>
            </a:r>
            <a:endParaRPr lang="en-MY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algn="just">
              <a:buNone/>
            </a:pPr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MY" b="1" u="sng" dirty="0" smtClean="0">
                <a:latin typeface="Candara" panose="020E0502030303020204" pitchFamily="34" charset="0"/>
              </a:rPr>
              <a:t>Advantages: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MY" dirty="0">
                <a:latin typeface="Candara" panose="020E0502030303020204" pitchFamily="34" charset="0"/>
              </a:rPr>
              <a:t>B</a:t>
            </a:r>
            <a:r>
              <a:rPr lang="en-MY" dirty="0" smtClean="0">
                <a:latin typeface="Candara" panose="020E0502030303020204" pitchFamily="34" charset="0"/>
              </a:rPr>
              <a:t>etter noise protection than UTP cabling (counter EMI, RFI and crosstalk)</a:t>
            </a:r>
          </a:p>
          <a:p>
            <a:pPr algn="just">
              <a:buNone/>
            </a:pPr>
            <a:endParaRPr lang="en-MY" u="sng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MY" b="1" u="sng" dirty="0" smtClean="0">
                <a:latin typeface="Candara" panose="020E0502030303020204" pitchFamily="34" charset="0"/>
              </a:rPr>
              <a:t>Disadvantages: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More expensive 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MY" dirty="0" smtClean="0">
                <a:latin typeface="Candara" panose="020E0502030303020204" pitchFamily="34" charset="0"/>
              </a:rPr>
              <a:t>Difficult to install</a:t>
            </a: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US" b="1" u="sng" dirty="0" smtClean="0">
                <a:latin typeface="Candara" panose="020E0502030303020204" pitchFamily="34" charset="0"/>
              </a:rPr>
              <a:t>Common application: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dirty="0" smtClean="0">
                <a:latin typeface="Candara" panose="020E0502030303020204" pitchFamily="34" charset="0"/>
              </a:rPr>
              <a:t>Was widely used in Token Ring network</a:t>
            </a: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etallic braid in cab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5" y="3571795"/>
            <a:ext cx="1717675" cy="17176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533400"/>
            <a:ext cx="6991350" cy="53816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057400" y="1066800"/>
            <a:ext cx="1600200" cy="91440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10000" y="1066800"/>
            <a:ext cx="1524000" cy="99060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5" name="Picture 3" descr="http://www.hyperline.com/img/sharedimg/cable/stp4-c6-solid-i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1" y="0"/>
            <a:ext cx="3200400" cy="1219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219200" y="6096000"/>
            <a:ext cx="6394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The number of twisted pairs varies depend on the applications.  </a:t>
            </a:r>
            <a:endParaRPr lang="en-US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685800"/>
            <a:ext cx="8229600" cy="1066800"/>
          </a:xfrm>
        </p:spPr>
        <p:txBody>
          <a:bodyPr/>
          <a:lstStyle/>
          <a:p>
            <a:r>
              <a:rPr lang="en-US" i="1" dirty="0" smtClean="0"/>
              <a:t>Coaxial Cable (Coax)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98136"/>
          </a:xfrm>
        </p:spPr>
        <p:txBody>
          <a:bodyPr>
            <a:normAutofit fontScale="70000" lnSpcReduction="20000"/>
          </a:bodyPr>
          <a:lstStyle/>
          <a:p>
            <a:pPr algn="just">
              <a:buNone/>
            </a:pPr>
            <a:r>
              <a:rPr lang="en-MY" b="1" u="sng" dirty="0" smtClean="0">
                <a:latin typeface="Candara" panose="020E0502030303020204" pitchFamily="34" charset="0"/>
              </a:rPr>
              <a:t>Characteristics: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MY" dirty="0">
                <a:latin typeface="Candara" panose="020E0502030303020204" pitchFamily="34" charset="0"/>
              </a:rPr>
              <a:t>C</a:t>
            </a:r>
            <a:r>
              <a:rPr lang="en-MY" dirty="0" smtClean="0">
                <a:latin typeface="Candara" panose="020E0502030303020204" pitchFamily="34" charset="0"/>
              </a:rPr>
              <a:t>onsists of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a copper conductor </a:t>
            </a:r>
            <a:r>
              <a:rPr lang="en-MY" dirty="0" smtClean="0">
                <a:latin typeface="Candara" panose="020E0502030303020204" pitchFamily="34" charset="0"/>
              </a:rPr>
              <a:t>surrounded by a layer of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insulation</a:t>
            </a:r>
            <a:r>
              <a:rPr lang="en-MY" dirty="0" smtClean="0">
                <a:latin typeface="Candara" panose="020E0502030303020204" pitchFamily="34" charset="0"/>
              </a:rPr>
              <a:t> and a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copper braid / metallic foil</a:t>
            </a:r>
            <a:r>
              <a:rPr lang="en-MY" dirty="0" smtClean="0">
                <a:latin typeface="Candara" panose="020E0502030303020204" pitchFamily="34" charset="0"/>
              </a:rPr>
              <a:t>, that acts as a shield for the inner conductor. </a:t>
            </a:r>
          </a:p>
          <a:p>
            <a:pPr algn="just">
              <a:buNone/>
            </a:pPr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MY" b="1" u="sng" dirty="0" smtClean="0">
                <a:latin typeface="Candara" panose="020E0502030303020204" pitchFamily="34" charset="0"/>
              </a:rPr>
              <a:t>Advantages: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Good resistance to electrical interference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Can carry more data comparing to UTP and STP</a:t>
            </a:r>
          </a:p>
          <a:p>
            <a:pPr algn="just">
              <a:buNone/>
            </a:pPr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MY" b="1" u="sng" dirty="0" smtClean="0">
                <a:latin typeface="Candara" panose="020E0502030303020204" pitchFamily="34" charset="0"/>
              </a:rPr>
              <a:t>Disadvantages: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Expensive than twisted pair</a:t>
            </a:r>
          </a:p>
          <a:p>
            <a:pPr algn="just"/>
            <a:endParaRPr lang="en-US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US" b="1" u="sng" dirty="0" smtClean="0">
                <a:latin typeface="Candara" panose="020E0502030303020204" pitchFamily="34" charset="0"/>
              </a:rPr>
              <a:t>Common application: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Was traditionally used for cable television and early Ethernet installation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US" dirty="0">
                <a:latin typeface="Candara" panose="020E0502030303020204" pitchFamily="34" charset="0"/>
              </a:rPr>
              <a:t>Wireless installations - attach antennas to wireless devices 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Cable </a:t>
            </a:r>
            <a:r>
              <a:rPr lang="en-US" dirty="0">
                <a:latin typeface="Candara" panose="020E0502030303020204" pitchFamily="34" charset="0"/>
              </a:rPr>
              <a:t>internet installations - customer premises wiring</a:t>
            </a:r>
            <a:endParaRPr lang="en-US" dirty="0" smtClean="0">
              <a:latin typeface="Candara" panose="020E0502030303020204" pitchFamily="34" charset="0"/>
            </a:endParaRPr>
          </a:p>
          <a:p>
            <a:pPr algn="just"/>
            <a:endParaRPr lang="en-US" dirty="0" smtClean="0">
              <a:latin typeface="Candara" panose="020E0502030303020204" pitchFamily="34" charset="0"/>
            </a:endParaRPr>
          </a:p>
          <a:p>
            <a:pPr algn="just"/>
            <a:endParaRPr lang="en-US" u="sng" dirty="0" smtClean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ype07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828800"/>
            <a:ext cx="7467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4" descr="http://atx2000.altervista.org/Schemes/coax_cables/image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95400"/>
            <a:ext cx="7924800" cy="4800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4" cstate="print"/>
          <a:srcRect l="8750" t="44531" r="66250" b="41406"/>
          <a:stretch>
            <a:fillRect/>
          </a:stretch>
        </p:blipFill>
        <p:spPr bwMode="auto">
          <a:xfrm>
            <a:off x="5715000" y="762000"/>
            <a:ext cx="3048000" cy="1371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867400" y="57150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ndara" panose="020E0502030303020204" pitchFamily="34" charset="0"/>
              </a:rPr>
              <a:t>insulator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 t="17188" r="66250" b="72656"/>
          <a:stretch>
            <a:fillRect/>
          </a:stretch>
        </p:blipFill>
        <p:spPr bwMode="auto">
          <a:xfrm>
            <a:off x="4800600" y="6031468"/>
            <a:ext cx="4114800" cy="82653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54" y="-42837"/>
            <a:ext cx="9144000" cy="688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Oval 21"/>
          <p:cNvSpPr/>
          <p:nvPr/>
        </p:nvSpPr>
        <p:spPr>
          <a:xfrm>
            <a:off x="4038600" y="3048000"/>
            <a:ext cx="1752600" cy="15240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52800" y="2232454"/>
            <a:ext cx="2895600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Transmission  media</a:t>
            </a:r>
            <a:endParaRPr lang="en-US" sz="2400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1694"/>
            <a:ext cx="8229600" cy="1066800"/>
          </a:xfrm>
        </p:spPr>
        <p:txBody>
          <a:bodyPr/>
          <a:lstStyle/>
          <a:p>
            <a:r>
              <a:rPr lang="en-US" dirty="0" smtClean="0"/>
              <a:t>Fiber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1941"/>
            <a:ext cx="8229600" cy="5446060"/>
          </a:xfrm>
        </p:spPr>
        <p:txBody>
          <a:bodyPr>
            <a:normAutofit fontScale="70000" lnSpcReduction="20000"/>
          </a:bodyPr>
          <a:lstStyle/>
          <a:p>
            <a:pPr algn="just">
              <a:buNone/>
            </a:pPr>
            <a:r>
              <a:rPr lang="en-MY" b="1" u="sng" dirty="0" smtClean="0">
                <a:latin typeface="Candara" panose="020E0502030303020204" pitchFamily="34" charset="0"/>
              </a:rPr>
              <a:t>Characteristics: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MY" dirty="0" err="1" smtClean="0">
                <a:latin typeface="Candara" panose="020E0502030303020204" pitchFamily="34" charset="0"/>
              </a:rPr>
              <a:t>Fiber</a:t>
            </a:r>
            <a:r>
              <a:rPr lang="en-MY" dirty="0" smtClean="0">
                <a:latin typeface="Candara" panose="020E0502030303020204" pitchFamily="34" charset="0"/>
              </a:rPr>
              <a:t>-optic cabling uses either extremely thin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glasses or plastic </a:t>
            </a:r>
            <a:r>
              <a:rPr lang="en-MY" dirty="0" err="1" smtClean="0">
                <a:solidFill>
                  <a:srgbClr val="FF0000"/>
                </a:solidFill>
                <a:latin typeface="Candara" panose="020E0502030303020204" pitchFamily="34" charset="0"/>
              </a:rPr>
              <a:t>fibers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  <a:r>
              <a:rPr lang="en-MY" dirty="0" smtClean="0">
                <a:latin typeface="Candara" panose="020E0502030303020204" pitchFamily="34" charset="0"/>
              </a:rPr>
              <a:t>to carry signals from source to destination.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The bits are encoded on the </a:t>
            </a:r>
            <a:r>
              <a:rPr lang="en-MY" dirty="0" err="1" smtClean="0">
                <a:latin typeface="Candara" panose="020E0502030303020204" pitchFamily="34" charset="0"/>
              </a:rPr>
              <a:t>fiber</a:t>
            </a:r>
            <a:r>
              <a:rPr lang="en-MY" dirty="0" smtClean="0">
                <a:latin typeface="Candara" panose="020E0502030303020204" pitchFamily="34" charset="0"/>
              </a:rPr>
              <a:t> as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light impulses </a:t>
            </a:r>
            <a:r>
              <a:rPr lang="en-MY" dirty="0" smtClean="0">
                <a:latin typeface="Candara" panose="020E0502030303020204" pitchFamily="34" charset="0"/>
              </a:rPr>
              <a:t>. </a:t>
            </a: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MY" b="1" u="sng" dirty="0" smtClean="0">
                <a:latin typeface="Candara" panose="020E0502030303020204" pitchFamily="34" charset="0"/>
              </a:rPr>
              <a:t>Advantages: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Much greater bandwidth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Completely Immune to EMI and RFI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Greater transmission distance than copper wire</a:t>
            </a:r>
          </a:p>
          <a:p>
            <a:pPr algn="just">
              <a:buNone/>
            </a:pPr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MY" b="1" u="sng" dirty="0" smtClean="0">
                <a:latin typeface="Candara" panose="020E0502030303020204" pitchFamily="34" charset="0"/>
              </a:rPr>
              <a:t>Disadvantages: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Expensive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Fragile and hard to install</a:t>
            </a:r>
          </a:p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MY" b="1" u="sng" dirty="0" smtClean="0">
                <a:latin typeface="Candara" panose="020E0502030303020204" pitchFamily="34" charset="0"/>
              </a:rPr>
              <a:t>Common application: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US" dirty="0">
                <a:latin typeface="Candara" panose="020E0502030303020204" pitchFamily="34" charset="0"/>
              </a:rPr>
              <a:t>B</a:t>
            </a:r>
            <a:r>
              <a:rPr lang="en-US" dirty="0" smtClean="0">
                <a:latin typeface="Candara" panose="020E0502030303020204" pitchFamily="34" charset="0"/>
              </a:rPr>
              <a:t>ackbone cabling applications and interconnecting infrastructure devices in enterprise or home networks, submarine cable networks, </a:t>
            </a:r>
            <a:r>
              <a:rPr lang="en-US" dirty="0">
                <a:latin typeface="Candara" panose="020E0502030303020204" pitchFamily="34" charset="0"/>
              </a:rPr>
              <a:t>Long-Haul </a:t>
            </a:r>
            <a:r>
              <a:rPr lang="en-US" dirty="0" smtClean="0">
                <a:latin typeface="Candara" panose="020E0502030303020204" pitchFamily="34" charset="0"/>
              </a:rPr>
              <a:t>Networks between countries or cities</a:t>
            </a:r>
            <a:endParaRPr lang="en-MY" b="1" u="sng" dirty="0" smtClean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3.bp.blogspot.com/-_vqpXXqK1es/UQXj9DhtYPI/AAAAAAAAAFU/_Y6a9BdMCSE/s1600/756_fiber-optic-cab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800"/>
            <a:ext cx="4050863" cy="4229101"/>
          </a:xfrm>
          <a:prstGeom prst="rect">
            <a:avLst/>
          </a:prstGeom>
          <a:noFill/>
        </p:spPr>
      </p:pic>
      <p:pic>
        <p:nvPicPr>
          <p:cNvPr id="1028" name="Picture 4" descr="fiber optic patch cab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143000"/>
            <a:ext cx="3886200" cy="2590800"/>
          </a:xfrm>
          <a:prstGeom prst="rect">
            <a:avLst/>
          </a:prstGeom>
          <a:noFill/>
        </p:spPr>
      </p:pic>
      <p:pic>
        <p:nvPicPr>
          <p:cNvPr id="1030" name="Picture 6" descr="https://encrypted-tbn2.gstatic.com/images?q=tbn:ANd9GcR2TF2I4ZyGQKOO1uZP1F-dEENdrhCMajbecr_P2MrkoE__ACb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3886200"/>
            <a:ext cx="3362325" cy="275272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86400" y="9144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connectors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49424"/>
            <a:ext cx="8686800" cy="4325112"/>
          </a:xfrm>
        </p:spPr>
        <p:txBody>
          <a:bodyPr/>
          <a:lstStyle/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Before any communication can take place, a  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      connection </a:t>
            </a:r>
            <a:r>
              <a:rPr lang="en-US" dirty="0" smtClean="0">
                <a:latin typeface="Candara" panose="020E0502030303020204" pitchFamily="34" charset="0"/>
              </a:rPr>
              <a:t>to a local network must be established</a:t>
            </a:r>
          </a:p>
          <a:p>
            <a:pPr marL="0" indent="0" algn="just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The connection can be in the form of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wired (cable) </a:t>
            </a:r>
            <a:r>
              <a:rPr lang="en-US" dirty="0" smtClean="0">
                <a:latin typeface="Candara" panose="020E0502030303020204" pitchFamily="34" charset="0"/>
              </a:rPr>
              <a:t>or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wireless (radio waves)</a:t>
            </a:r>
            <a:endParaRPr lang="en-US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43540" y="748532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dirty="0"/>
              <a:t>Fiber Media Cable Design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" y="1831492"/>
            <a:ext cx="4458848" cy="3066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71516" y="5805142"/>
            <a:ext cx="3734658" cy="620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1050" y="1367076"/>
            <a:ext cx="4586269" cy="9787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/>
              <a:t>Jacket</a:t>
            </a:r>
          </a:p>
          <a:p>
            <a:pPr algn="l"/>
            <a:r>
              <a:rPr lang="en-US" sz="1600" dirty="0"/>
              <a:t>Protects the fiber against abrasion, moisture, and other contaminants. Composition can vary depending on the cable usage.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1050" y="2450305"/>
            <a:ext cx="458626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tabLst>
                <a:tab pos="2738120" algn="l"/>
              </a:tabLst>
            </a:pPr>
            <a:r>
              <a:rPr lang="en-US" sz="1600" b="1" dirty="0"/>
              <a:t>Strengthening Material</a:t>
            </a:r>
          </a:p>
          <a:p>
            <a:pPr algn="l"/>
            <a:r>
              <a:rPr lang="en-US" sz="1600" dirty="0"/>
              <a:t>Surrounds the buffer, prevents the fiber cable from being stretched when it is being pulled. Often the same material used to produce bulletproof vests.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21051" y="3776095"/>
            <a:ext cx="4586268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/>
              <a:t>Buffer</a:t>
            </a:r>
          </a:p>
          <a:p>
            <a:pPr algn="l"/>
            <a:r>
              <a:rPr lang="en-US" sz="1600" dirty="0"/>
              <a:t>Used to help shield the core and cladding from damage.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2066" y="4657886"/>
            <a:ext cx="4585253" cy="9787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/>
              <a:t>Cladding</a:t>
            </a:r>
          </a:p>
          <a:p>
            <a:pPr algn="l"/>
            <a:r>
              <a:rPr lang="en-US" sz="1600" dirty="0"/>
              <a:t>Tends to act like a mirror by reflecting light back in the core of the fiber. Keeps light in the core as it travels down the fiber.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21050" y="5761276"/>
            <a:ext cx="4600538" cy="9787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/>
              <a:t>Core</a:t>
            </a:r>
          </a:p>
          <a:p>
            <a:pPr algn="l"/>
            <a:r>
              <a:rPr lang="en-US" sz="1600" dirty="0"/>
              <a:t>Light transmission element at the center of the optical fiber. Core is typically silica or glass. Light pulses travel through the fiber core.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</a:t>
            </a:r>
            <a:r>
              <a:rPr lang="en-US" dirty="0"/>
              <a:t>of Fiber Media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4" y="2514600"/>
            <a:ext cx="4252158" cy="38793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514600"/>
            <a:ext cx="4273855" cy="38793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1"/>
            <a:ext cx="8954579" cy="472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74" y="-30480"/>
            <a:ext cx="9144000" cy="688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Oval 14"/>
          <p:cNvSpPr/>
          <p:nvPr/>
        </p:nvSpPr>
        <p:spPr>
          <a:xfrm>
            <a:off x="6705600" y="2895600"/>
            <a:ext cx="1752600" cy="15240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52800" y="2232454"/>
            <a:ext cx="2895600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Transmission  media</a:t>
            </a:r>
            <a:endParaRPr lang="en-US" sz="2400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381000"/>
            <a:ext cx="8229600" cy="1066800"/>
          </a:xfrm>
        </p:spPr>
        <p:txBody>
          <a:bodyPr/>
          <a:lstStyle/>
          <a:p>
            <a:r>
              <a:rPr lang="en-US" dirty="0" smtClean="0"/>
              <a:t>Wireless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5279136"/>
          </a:xfrm>
        </p:spPr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en-US" b="1" u="sng" dirty="0" smtClean="0">
                <a:latin typeface="Candara" panose="020E0502030303020204" pitchFamily="34" charset="0"/>
              </a:rPr>
              <a:t>Characteristics: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Wireless media carry signals at </a:t>
            </a:r>
            <a:r>
              <a:rPr lang="en-US" dirty="0" smtClean="0">
                <a:solidFill>
                  <a:srgbClr val="FF0000"/>
                </a:solidFill>
                <a:latin typeface="Candara" panose="020E0502030303020204" pitchFamily="34" charset="0"/>
              </a:rPr>
              <a:t>radio and microwave frequencies</a:t>
            </a:r>
            <a:r>
              <a:rPr lang="en-US" dirty="0" smtClean="0">
                <a:latin typeface="Candara" panose="020E0502030303020204" pitchFamily="34" charset="0"/>
              </a:rPr>
              <a:t> (wave forms) that represent the binary digits of data communications. </a:t>
            </a:r>
          </a:p>
          <a:p>
            <a:pPr algn="just"/>
            <a:endParaRPr lang="en-US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US" b="1" u="sng" dirty="0" smtClean="0">
                <a:latin typeface="Candara" panose="020E0502030303020204" pitchFamily="34" charset="0"/>
              </a:rPr>
              <a:t>Advantages: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Greater mobility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Ideal for non-reachable places </a:t>
            </a:r>
            <a:r>
              <a:rPr lang="en-US" dirty="0" err="1" smtClean="0">
                <a:latin typeface="Candara" panose="020E0502030303020204" pitchFamily="34" charset="0"/>
              </a:rPr>
              <a:t>eg</a:t>
            </a:r>
            <a:r>
              <a:rPr lang="en-US" dirty="0" smtClean="0">
                <a:latin typeface="Candara" panose="020E0502030303020204" pitchFamily="34" charset="0"/>
              </a:rPr>
              <a:t>. rural areas</a:t>
            </a:r>
          </a:p>
          <a:p>
            <a:pPr algn="just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US" b="1" u="sng" dirty="0" smtClean="0">
                <a:latin typeface="Candara" panose="020E0502030303020204" pitchFamily="34" charset="0"/>
              </a:rPr>
              <a:t>Disadvantages: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Lower speed compared to wired network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Less secure</a:t>
            </a:r>
          </a:p>
          <a:p>
            <a:pPr marL="457200" indent="-457200" algn="just">
              <a:buBlip>
                <a:blip r:embed="rId3"/>
              </a:buBlip>
            </a:pPr>
            <a:r>
              <a:rPr lang="en-US" dirty="0" smtClean="0">
                <a:latin typeface="Candara" panose="020E0502030303020204" pitchFamily="34" charset="0"/>
              </a:rPr>
              <a:t>Easily affected by surrounding </a:t>
            </a:r>
            <a:r>
              <a:rPr lang="en-US" dirty="0" err="1" smtClean="0">
                <a:latin typeface="Candara" panose="020E0502030303020204" pitchFamily="34" charset="0"/>
              </a:rPr>
              <a:t>eg</a:t>
            </a:r>
            <a:r>
              <a:rPr lang="en-US" dirty="0" smtClean="0">
                <a:latin typeface="Candara" panose="020E0502030303020204" pitchFamily="34" charset="0"/>
              </a:rPr>
              <a:t>. blocking, interference</a:t>
            </a:r>
          </a:p>
          <a:p>
            <a:pPr algn="just"/>
            <a:endParaRPr lang="en-US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r>
              <a:rPr lang="en-US" b="1" u="sng" dirty="0" smtClean="0">
                <a:latin typeface="Candara" panose="020E0502030303020204" pitchFamily="34" charset="0"/>
              </a:rPr>
              <a:t>Common application:</a:t>
            </a:r>
          </a:p>
          <a:p>
            <a:pPr marL="457200" indent="-457200" algn="just">
              <a:buBlip>
                <a:blip r:embed="rId3"/>
              </a:buBlip>
              <a:tabLst>
                <a:tab pos="457200" algn="l"/>
              </a:tabLst>
            </a:pPr>
            <a:r>
              <a:rPr lang="en-US" dirty="0" smtClean="0">
                <a:latin typeface="Candara" panose="020E0502030303020204" pitchFamily="34" charset="0"/>
              </a:rPr>
              <a:t>Radio, cellular phone, wireless network</a:t>
            </a:r>
          </a:p>
          <a:p>
            <a:pPr algn="just"/>
            <a:endParaRPr lang="en-US" dirty="0" smtClean="0">
              <a:latin typeface="Candara" panose="020E0502030303020204" pitchFamily="34" charset="0"/>
            </a:endParaRPr>
          </a:p>
          <a:p>
            <a:pPr algn="just"/>
            <a:endParaRPr lang="en-US" dirty="0" smtClean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5000" t="23438" r="9375" b="20312"/>
          <a:stretch>
            <a:fillRect/>
          </a:stretch>
        </p:blipFill>
        <p:spPr bwMode="auto">
          <a:xfrm>
            <a:off x="685800" y="661737"/>
            <a:ext cx="7315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Cont’d…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2" indent="0">
              <a:buNone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Four </a:t>
            </a:r>
            <a:r>
              <a:rPr lang="en-US" smtClean="0">
                <a:solidFill>
                  <a:schemeClr val="tx1"/>
                </a:solidFill>
                <a:latin typeface="Candara" panose="020E0502030303020204" pitchFamily="34" charset="0"/>
              </a:rPr>
              <a:t>common </a:t>
            </a:r>
            <a:r>
              <a:rPr lang="en-US" smtClean="0">
                <a:solidFill>
                  <a:schemeClr val="tx1"/>
                </a:solidFill>
                <a:latin typeface="Candara" panose="020E0502030303020204" pitchFamily="34" charset="0"/>
              </a:rPr>
              <a:t>wireless data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communications standards:</a:t>
            </a:r>
          </a:p>
          <a:p>
            <a:pPr marL="457200" lvl="2" indent="-457200">
              <a:buBlip>
                <a:blip r:embed="rId3"/>
              </a:buBlip>
            </a:pPr>
            <a:endParaRPr lang="en-US" sz="22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457200" lvl="2" indent="-457200">
              <a:buBlip>
                <a:blip r:embed="rId3"/>
              </a:buBlip>
            </a:pP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IEEE 802.11: </a:t>
            </a:r>
            <a:r>
              <a:rPr lang="en-US" sz="22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Wireless LAN (WLAN)</a:t>
            </a: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standard </a:t>
            </a: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US" sz="2200" dirty="0" smtClean="0">
                <a:solidFill>
                  <a:srgbClr val="00B05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WIFI</a:t>
            </a:r>
            <a:endParaRPr lang="en-US" sz="2200" dirty="0">
              <a:solidFill>
                <a:srgbClr val="00B050"/>
              </a:solidFill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457200" lvl="2" indent="-457200">
              <a:buBlip>
                <a:blip r:embed="rId3"/>
              </a:buBlip>
            </a:pPr>
            <a:endParaRPr lang="en-US" sz="2200" dirty="0" smtClean="0">
              <a:solidFill>
                <a:srgbClr val="00B050"/>
              </a:solidFill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457200" lvl="2" indent="-457200">
              <a:buBlip>
                <a:blip r:embed="rId3"/>
              </a:buBlip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I</a:t>
            </a: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EEE 802.15: </a:t>
            </a:r>
            <a:r>
              <a:rPr lang="en-US" sz="22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Wireless Personal Area Network (WPAN) </a:t>
            </a: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standard </a:t>
            </a: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</a:t>
            </a:r>
            <a:r>
              <a:rPr lang="en-US" sz="2200" dirty="0" smtClean="0">
                <a:solidFill>
                  <a:srgbClr val="00B05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B</a:t>
            </a:r>
            <a:r>
              <a:rPr lang="en-US" sz="2200" dirty="0" smtClean="0">
                <a:solidFill>
                  <a:srgbClr val="00B05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luetooth</a:t>
            </a:r>
            <a:endParaRPr lang="en-US" sz="2200" dirty="0">
              <a:solidFill>
                <a:srgbClr val="00B050"/>
              </a:solidFill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457200" lvl="2" indent="-457200">
              <a:buBlip>
                <a:blip r:embed="rId3"/>
              </a:buBlip>
            </a:pPr>
            <a:endParaRPr lang="en-US" sz="2200" dirty="0" smtClean="0">
              <a:solidFill>
                <a:srgbClr val="00B050"/>
              </a:solidFill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457200" lvl="2" indent="-457200">
              <a:buBlip>
                <a:blip r:embed="rId3"/>
              </a:buBlip>
            </a:pP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IEEE 802.16: </a:t>
            </a:r>
            <a:r>
              <a:rPr lang="en-US" sz="2200" dirty="0" smtClean="0">
                <a:solidFill>
                  <a:srgbClr val="FF0000"/>
                </a:solidFill>
                <a:latin typeface="Candara" panose="020E0502030303020204" pitchFamily="34" charset="0"/>
              </a:rPr>
              <a:t>Wireless broadband access </a:t>
            </a: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standard </a:t>
            </a: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</a:t>
            </a:r>
            <a:r>
              <a:rPr lang="en-US" sz="2200" dirty="0" smtClean="0">
                <a:solidFill>
                  <a:srgbClr val="FF000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en-US" sz="2200" dirty="0" smtClean="0">
                <a:solidFill>
                  <a:srgbClr val="00B050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WIMAX</a:t>
            </a:r>
            <a:endParaRPr lang="en-US" sz="2200" dirty="0">
              <a:solidFill>
                <a:srgbClr val="00B050"/>
              </a:solidFill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457200" lvl="2" indent="-457200">
              <a:buBlip>
                <a:blip r:embed="rId3"/>
              </a:buBlip>
            </a:pPr>
            <a:endParaRPr lang="en-US" sz="2200" dirty="0" smtClean="0">
              <a:solidFill>
                <a:srgbClr val="00B050"/>
              </a:solidFill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457200" lvl="2" indent="-457200">
              <a:buBlip>
                <a:blip r:embed="rId3"/>
              </a:buBlip>
            </a:pP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IEEE 802.15.4 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</a:rPr>
              <a:t>- Low data-rate, low power-consumption </a:t>
            </a: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communications for 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</a:rPr>
              <a:t>Internet of Things (</a:t>
            </a:r>
            <a:r>
              <a:rPr lang="en-US" sz="2200" dirty="0" err="1">
                <a:solidFill>
                  <a:schemeClr val="tx1"/>
                </a:solidFill>
                <a:latin typeface="Candara" panose="020E0502030303020204" pitchFamily="34" charset="0"/>
              </a:rPr>
              <a:t>IoT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</a:rPr>
              <a:t>) </a:t>
            </a: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applications </a:t>
            </a:r>
            <a:r>
              <a:rPr lang="en-US" sz="2200" dirty="0" smtClean="0">
                <a:solidFill>
                  <a:schemeClr val="tx1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US" sz="2200" dirty="0" err="1">
                <a:solidFill>
                  <a:srgbClr val="00B050"/>
                </a:solidFill>
                <a:latin typeface="Candara" panose="020E0502030303020204" pitchFamily="34" charset="0"/>
              </a:rPr>
              <a:t>Zigbee</a:t>
            </a:r>
            <a:r>
              <a:rPr lang="en-US" sz="2200" dirty="0">
                <a:solidFill>
                  <a:srgbClr val="00B050"/>
                </a:solidFill>
                <a:latin typeface="Candara" panose="020E0502030303020204" pitchFamily="34" charset="0"/>
              </a:rPr>
              <a:t> </a:t>
            </a:r>
            <a:endParaRPr lang="en-US" sz="2200" dirty="0" smtClean="0">
              <a:solidFill>
                <a:srgbClr val="00B050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8750" t="19531" r="3750" b="15625"/>
          <a:stretch>
            <a:fillRect/>
          </a:stretch>
        </p:blipFill>
        <p:spPr bwMode="auto">
          <a:xfrm>
            <a:off x="228600" y="533400"/>
            <a:ext cx="8305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743200" y="6477000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Speed, coverage area, technology 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ainland.cctt.org/istf2009/images/WiMAX_WiF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001000" cy="5519712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ainland.cctt.org/istf2009/images/wimax-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600"/>
            <a:ext cx="7696200" cy="588645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48750" t="28906" r="6250" b="32031"/>
          <a:stretch>
            <a:fillRect/>
          </a:stretch>
        </p:blipFill>
        <p:spPr bwMode="auto">
          <a:xfrm>
            <a:off x="152400" y="457200"/>
            <a:ext cx="4279392" cy="2971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48750" t="29688" r="3125" b="25781"/>
          <a:stretch>
            <a:fillRect/>
          </a:stretch>
        </p:blipFill>
        <p:spPr bwMode="auto">
          <a:xfrm>
            <a:off x="4728411" y="3581400"/>
            <a:ext cx="4220410" cy="3124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463550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Candara" panose="020E0502030303020204" pitchFamily="34" charset="0"/>
              </a:rPr>
              <a:t>Roles of Physical Layer</a:t>
            </a:r>
          </a:p>
          <a:p>
            <a:pPr indent="463550"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Candara" panose="020E0502030303020204" pitchFamily="34" charset="0"/>
            </a:endParaRPr>
          </a:p>
          <a:p>
            <a:pPr indent="463550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Candara" panose="020E0502030303020204" pitchFamily="34" charset="0"/>
              </a:rPr>
              <a:t>Physical Layer Data Encoding and Signaling</a:t>
            </a:r>
          </a:p>
          <a:p>
            <a:pPr indent="463550"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Candara" panose="020E0502030303020204" pitchFamily="34" charset="0"/>
            </a:endParaRPr>
          </a:p>
          <a:p>
            <a:pPr indent="463550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Candara" panose="020E0502030303020204" pitchFamily="34" charset="0"/>
              </a:rPr>
              <a:t>Bandwidth, Throughput and </a:t>
            </a:r>
            <a:r>
              <a:rPr lang="en-US" dirty="0" err="1">
                <a:latin typeface="Candara" panose="020E0502030303020204" pitchFamily="34" charset="0"/>
              </a:rPr>
              <a:t>G</a:t>
            </a:r>
            <a:r>
              <a:rPr lang="en-US" dirty="0" err="1" smtClean="0">
                <a:latin typeface="Candara" panose="020E0502030303020204" pitchFamily="34" charset="0"/>
              </a:rPr>
              <a:t>oodput</a:t>
            </a:r>
            <a:endParaRPr lang="en-US" dirty="0" smtClean="0">
              <a:latin typeface="Candara" panose="020E0502030303020204" pitchFamily="34" charset="0"/>
            </a:endParaRPr>
          </a:p>
          <a:p>
            <a:pPr indent="463550">
              <a:buFont typeface="Arial" panose="020B0604020202020204" pitchFamily="34" charset="0"/>
              <a:buChar char="•"/>
              <a:defRPr/>
            </a:pPr>
            <a:endParaRPr lang="en-US" dirty="0" smtClean="0">
              <a:latin typeface="Candara" panose="020E0502030303020204" pitchFamily="34" charset="0"/>
            </a:endParaRPr>
          </a:p>
          <a:p>
            <a:pPr indent="463550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Candara" panose="020E0502030303020204" pitchFamily="34" charset="0"/>
              </a:rPr>
              <a:t>Types of transmission media </a:t>
            </a:r>
          </a:p>
          <a:p>
            <a:pPr lvl="1" indent="463550"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latin typeface="Candara" panose="020E0502030303020204" pitchFamily="34" charset="0"/>
              </a:rPr>
              <a:t>Characteristics</a:t>
            </a:r>
          </a:p>
          <a:p>
            <a:pPr lvl="1" indent="463550"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latin typeface="Candara" panose="020E0502030303020204" pitchFamily="34" charset="0"/>
              </a:rPr>
              <a:t>Advantages / Disadvantages</a:t>
            </a:r>
          </a:p>
          <a:p>
            <a:pPr lvl="1" indent="463550"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latin typeface="Candara" panose="020E0502030303020204" pitchFamily="34" charset="0"/>
              </a:rPr>
              <a:t>Common uses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066800"/>
          </a:xfrm>
        </p:spPr>
        <p:txBody>
          <a:bodyPr/>
          <a:lstStyle/>
          <a:p>
            <a:r>
              <a:rPr lang="en-US" dirty="0" smtClean="0"/>
              <a:t>Basic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>
            <a:normAutofit fontScale="85000" lnSpcReduction="20000"/>
          </a:bodyPr>
          <a:lstStyle/>
          <a:p>
            <a:pPr marL="457200" indent="-457200" algn="just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Transmission media / medium</a:t>
            </a:r>
          </a:p>
          <a:p>
            <a:pPr marL="914400" lvl="1" indent="-622300" algn="just">
              <a:buFont typeface="Wingdings" panose="05000000000000000000" pitchFamily="2" charset="2"/>
              <a:buChar char="Ø"/>
            </a:pPr>
            <a:r>
              <a:rPr lang="en-MY" dirty="0">
                <a:solidFill>
                  <a:schemeClr val="tx1"/>
                </a:solidFill>
                <a:latin typeface="Candara" panose="020E0502030303020204" pitchFamily="34" charset="0"/>
              </a:rPr>
              <a:t>M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eans that are used to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carry signal 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from one location to another</a:t>
            </a:r>
          </a:p>
          <a:p>
            <a:pPr marL="292735" lvl="1" indent="0" algn="just">
              <a:buNone/>
            </a:pPr>
            <a:endParaRPr lang="en-MY" dirty="0" smtClean="0"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Bit stream</a:t>
            </a:r>
          </a:p>
          <a:p>
            <a:pPr marL="914400" lvl="1" indent="-622300" algn="just">
              <a:buFont typeface="Wingdings" panose="05000000000000000000" pitchFamily="2" charset="2"/>
              <a:buChar char="Ø"/>
            </a:pPr>
            <a:r>
              <a:rPr lang="en-MY" dirty="0">
                <a:solidFill>
                  <a:schemeClr val="tx1"/>
                </a:solidFill>
                <a:latin typeface="Candara" panose="020E0502030303020204" pitchFamily="34" charset="0"/>
              </a:rPr>
              <a:t>C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omputer data which is presented in a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sequence of bits</a:t>
            </a:r>
          </a:p>
          <a:p>
            <a:pPr marL="457200" indent="-457200" algn="just">
              <a:buBlip>
                <a:blip r:embed="rId3"/>
              </a:buBlip>
            </a:pPr>
            <a:endParaRPr lang="en-MY" dirty="0" smtClean="0">
              <a:solidFill>
                <a:srgbClr val="00B0F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Encoding</a:t>
            </a:r>
            <a:endParaRPr lang="en-MY" i="1" dirty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914400" lvl="1" indent="-622300" algn="just">
              <a:buFont typeface="Wingdings" panose="05000000000000000000" pitchFamily="2" charset="2"/>
              <a:buChar char="Ø"/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To format / represent bit stream 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into a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specific predictable / recognisable pattern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 before placing onto media</a:t>
            </a:r>
          </a:p>
          <a:p>
            <a:pPr marL="914400" lvl="1" indent="-622300" algn="just">
              <a:buFont typeface="Wingdings" panose="05000000000000000000" pitchFamily="2" charset="2"/>
              <a:buChar char="Ø"/>
            </a:pPr>
            <a:endParaRPr lang="en-MY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i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Signalling </a:t>
            </a:r>
            <a:endParaRPr lang="en-MY" i="1" dirty="0">
              <a:solidFill>
                <a:srgbClr val="00B050"/>
              </a:solidFill>
              <a:latin typeface="Candara" panose="020E0502030303020204" pitchFamily="34" charset="0"/>
            </a:endParaRPr>
          </a:p>
          <a:p>
            <a:pPr marL="914400" lvl="1" indent="-622300" algn="just">
              <a:buFont typeface="Wingdings" panose="05000000000000000000" pitchFamily="2" charset="2"/>
              <a:buChar char="Ø"/>
            </a:pP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To convert 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the encoded bits stream in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different signal forms</a:t>
            </a:r>
          </a:p>
          <a:p>
            <a:pPr marL="914400" lvl="1" indent="-622300" algn="just">
              <a:buFont typeface="Wingdings" panose="05000000000000000000" pitchFamily="2" charset="2"/>
              <a:buChar char="Ø"/>
            </a:pP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Generate signals in different forms according to the media used (</a:t>
            </a:r>
            <a:r>
              <a:rPr lang="en-MY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eg</a:t>
            </a:r>
            <a:r>
              <a:rPr lang="en-MY" dirty="0" smtClean="0">
                <a:solidFill>
                  <a:schemeClr val="tx1"/>
                </a:solidFill>
                <a:latin typeface="Candara" panose="020E0502030303020204" pitchFamily="34" charset="0"/>
              </a:rPr>
              <a:t>. electrical, light pulses or waves)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endParaRPr lang="en-MY" dirty="0" smtClean="0">
              <a:latin typeface="Candara" panose="020E0502030303020204" pitchFamily="34" charset="0"/>
            </a:endParaRPr>
          </a:p>
          <a:p>
            <a:pPr algn="just">
              <a:buNone/>
            </a:pPr>
            <a:endParaRPr lang="en-US" dirty="0" smtClean="0">
              <a:latin typeface="Candara" panose="020E0502030303020204" pitchFamily="34" charset="0"/>
            </a:endParaRPr>
          </a:p>
          <a:p>
            <a:pPr algn="just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32500" t="32813" r="33750" b="58250"/>
          <a:stretch>
            <a:fillRect/>
          </a:stretch>
        </p:blipFill>
        <p:spPr bwMode="auto">
          <a:xfrm>
            <a:off x="609600" y="1828800"/>
            <a:ext cx="7913076" cy="2743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Left Brace 6"/>
          <p:cNvSpPr/>
          <p:nvPr/>
        </p:nvSpPr>
        <p:spPr>
          <a:xfrm rot="16200000">
            <a:off x="1714500" y="3848100"/>
            <a:ext cx="533400" cy="2590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6819900" y="3848100"/>
            <a:ext cx="533400" cy="2590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4229100" y="4076700"/>
            <a:ext cx="609600" cy="2209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95400" y="5715000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Sender side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0" y="5715000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Transmission</a:t>
            </a:r>
          </a:p>
          <a:p>
            <a:pPr algn="ctr"/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53200" y="5715000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Receiver side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3</a:t>
            </a:r>
            <a:r>
              <a:rPr lang="en-US" dirty="0" smtClean="0">
                <a:latin typeface="Candara" panose="020E0502030303020204" pitchFamily="34" charset="0"/>
              </a:rPr>
              <a:t>.1.1  Roles of Physical Layer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MY" dirty="0" smtClean="0"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The OSI Physical layer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provides the means to transport the frame </a:t>
            </a:r>
            <a:r>
              <a:rPr lang="en-MY" dirty="0" smtClean="0">
                <a:latin typeface="Candara" panose="020E0502030303020204" pitchFamily="34" charset="0"/>
              </a:rPr>
              <a:t>across the network</a:t>
            </a:r>
            <a:endParaRPr lang="en-MY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endParaRPr lang="en-MY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457200" indent="-457200" algn="just">
              <a:buBlip>
                <a:blip r:embed="rId3"/>
              </a:buBlip>
            </a:pPr>
            <a:r>
              <a:rPr lang="en-MY" dirty="0" smtClean="0">
                <a:latin typeface="Candara" panose="020E0502030303020204" pitchFamily="34" charset="0"/>
              </a:rPr>
              <a:t>Physical Layer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accepts frame </a:t>
            </a:r>
            <a:r>
              <a:rPr lang="en-MY" dirty="0" smtClean="0">
                <a:latin typeface="Candara" panose="020E0502030303020204" pitchFamily="34" charset="0"/>
              </a:rPr>
              <a:t>from Data Link Layer, 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encodes</a:t>
            </a:r>
            <a:r>
              <a:rPr lang="en-MY" dirty="0" smtClean="0">
                <a:latin typeface="Candara" panose="020E0502030303020204" pitchFamily="34" charset="0"/>
              </a:rPr>
              <a:t> the frame and creates the </a:t>
            </a:r>
            <a:r>
              <a:rPr lang="en-MY" i="1" dirty="0" smtClean="0">
                <a:latin typeface="Candara" panose="020E0502030303020204" pitchFamily="34" charset="0"/>
              </a:rPr>
              <a:t>electrical, optical, or radio wave signals</a:t>
            </a:r>
            <a:r>
              <a:rPr lang="en-MY" dirty="0" smtClean="0">
                <a:solidFill>
                  <a:srgbClr val="FF0000"/>
                </a:solidFill>
                <a:latin typeface="Candara" panose="020E0502030303020204" pitchFamily="34" charset="0"/>
              </a:rPr>
              <a:t> (signalling) </a:t>
            </a:r>
            <a:r>
              <a:rPr lang="en-MY" dirty="0" smtClean="0">
                <a:latin typeface="Candara" panose="020E0502030303020204" pitchFamily="34" charset="0"/>
              </a:rPr>
              <a:t>that represent the bits in each frame.</a:t>
            </a:r>
          </a:p>
          <a:p>
            <a:pPr lvl="1" algn="just">
              <a:buFont typeface="Tahoma" panose="020B0604030504040204" charset="0"/>
              <a:buChar char="•"/>
            </a:pPr>
            <a:endParaRPr lang="en-US" dirty="0" smtClean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429000" y="3810000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4800" y="4572000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400800" y="5410200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5200" y="2362200"/>
            <a:ext cx="500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rgbClr val="92D050"/>
                </a:solidFill>
                <a:latin typeface="Candara" panose="020E0502030303020204" pitchFamily="34" charset="0"/>
              </a:rPr>
              <a:t>(include h/w, media and connector specifications)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7630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ndara" panose="020E0502030303020204" pitchFamily="34" charset="0"/>
              </a:rPr>
              <a:t>Full Picture of Encapsulation / De-encapsulation </a:t>
            </a:r>
            <a:endParaRPr lang="en-US" sz="3200" dirty="0">
              <a:latin typeface="Candara" panose="020E0502030303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8125" t="31250" b="16406"/>
          <a:stretch>
            <a:fillRect/>
          </a:stretch>
        </p:blipFill>
        <p:spPr bwMode="auto">
          <a:xfrm>
            <a:off x="1676400" y="1371600"/>
            <a:ext cx="63246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324600"/>
            <a:ext cx="557396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andara" panose="020E0502030303020204" pitchFamily="34" charset="0"/>
              </a:rPr>
              <a:t>Encode and </a:t>
            </a:r>
            <a:r>
              <a:rPr lang="en-US" dirty="0">
                <a:solidFill>
                  <a:srgbClr val="FFFF00"/>
                </a:solidFill>
                <a:latin typeface="Candara" panose="020E0502030303020204" pitchFamily="34" charset="0"/>
              </a:rPr>
              <a:t>c</a:t>
            </a:r>
            <a:r>
              <a:rPr lang="en-US" dirty="0" smtClean="0">
                <a:solidFill>
                  <a:srgbClr val="FFFF00"/>
                </a:solidFill>
                <a:latin typeface="Candara" panose="020E0502030303020204" pitchFamily="34" charset="0"/>
              </a:rPr>
              <a:t>reate signals that represent the frame bits</a:t>
            </a:r>
            <a:endParaRPr lang="en-US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00" y="6324600"/>
            <a:ext cx="5304657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9FF66"/>
                </a:solidFill>
                <a:latin typeface="Candara" panose="020E0502030303020204" pitchFamily="34" charset="0"/>
              </a:rPr>
              <a:t>Retrieve the signals and restore them into frame bits</a:t>
            </a:r>
            <a:endParaRPr lang="en-US" dirty="0">
              <a:solidFill>
                <a:srgbClr val="99FF66"/>
              </a:solidFill>
              <a:latin typeface="Candara" panose="020E0502030303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267200" y="55626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76800" y="55626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828800" y="5257800"/>
            <a:ext cx="1524000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19800" y="5257800"/>
            <a:ext cx="1524000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3" grpId="0" animBg="1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1368</Words>
  <Application>Microsoft Office PowerPoint</Application>
  <PresentationFormat>On-screen Show (4:3)</PresentationFormat>
  <Paragraphs>304</Paragraphs>
  <Slides>50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宋体</vt:lpstr>
      <vt:lpstr>Arial</vt:lpstr>
      <vt:lpstr>Calibri</vt:lpstr>
      <vt:lpstr>Candara</vt:lpstr>
      <vt:lpstr>Georgia</vt:lpstr>
      <vt:lpstr>Tahoma</vt:lpstr>
      <vt:lpstr>Trebuchet MS</vt:lpstr>
      <vt:lpstr>Wingdings</vt:lpstr>
      <vt:lpstr>Wingdings 2</vt:lpstr>
      <vt:lpstr>Urban</vt:lpstr>
      <vt:lpstr>Chapter 3</vt:lpstr>
      <vt:lpstr>Objectives</vt:lpstr>
      <vt:lpstr>3.1 Physical Layer Protocols</vt:lpstr>
      <vt:lpstr>Cont’d…</vt:lpstr>
      <vt:lpstr>PowerPoint Presentation</vt:lpstr>
      <vt:lpstr>Basic Terms</vt:lpstr>
      <vt:lpstr>PowerPoint Presentation</vt:lpstr>
      <vt:lpstr>3.1.1  Roles of Physical Layer</vt:lpstr>
      <vt:lpstr>Full Picture of Encapsulation / De-encapsulation </vt:lpstr>
      <vt:lpstr>Cont’d…</vt:lpstr>
      <vt:lpstr>PowerPoint Presentation</vt:lpstr>
      <vt:lpstr>3.1.2  Physical Layer Standards (Protocols)</vt:lpstr>
      <vt:lpstr>PowerPoint Presentation</vt:lpstr>
      <vt:lpstr>PowerPoint Presentation</vt:lpstr>
      <vt:lpstr>3.1.3  Fundamental Principles of Layer 1</vt:lpstr>
      <vt:lpstr>Physical Component Standards</vt:lpstr>
      <vt:lpstr>Encoding standards</vt:lpstr>
      <vt:lpstr>PowerPoint Presentation</vt:lpstr>
      <vt:lpstr>Signaling standards</vt:lpstr>
      <vt:lpstr>Data Carrying Capacity</vt:lpstr>
      <vt:lpstr>Bandwidth</vt:lpstr>
      <vt:lpstr>PowerPoint Presentation</vt:lpstr>
      <vt:lpstr>Throughput </vt:lpstr>
      <vt:lpstr>Goodput</vt:lpstr>
      <vt:lpstr>3.2 Network Media </vt:lpstr>
      <vt:lpstr>Copper Media</vt:lpstr>
      <vt:lpstr>PowerPoint Presentation</vt:lpstr>
      <vt:lpstr>Unshielded Twisted Pair (UTP) cable</vt:lpstr>
      <vt:lpstr>PowerPoint Presentation</vt:lpstr>
      <vt:lpstr>Cont’d…</vt:lpstr>
      <vt:lpstr>PowerPoint Presentation</vt:lpstr>
      <vt:lpstr>PowerPoint Presentation</vt:lpstr>
      <vt:lpstr>Shielded Twisted Pair (STP) cable</vt:lpstr>
      <vt:lpstr>PowerPoint Presentation</vt:lpstr>
      <vt:lpstr>Coaxial Cable (Coax)</vt:lpstr>
      <vt:lpstr>PowerPoint Presentation</vt:lpstr>
      <vt:lpstr>PowerPoint Presentation</vt:lpstr>
      <vt:lpstr>Fiber Media</vt:lpstr>
      <vt:lpstr>PowerPoint Presentation</vt:lpstr>
      <vt:lpstr> Fiber Media Cable Design</vt:lpstr>
      <vt:lpstr>Types of Fiber Media</vt:lpstr>
      <vt:lpstr>PowerPoint Presentation</vt:lpstr>
      <vt:lpstr>PowerPoint Presentation</vt:lpstr>
      <vt:lpstr>Wireless Media</vt:lpstr>
      <vt:lpstr>PowerPoint Presentation</vt:lpstr>
      <vt:lpstr>Cont’d…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2024-11-12T18:24:42Z</dcterms:created>
  <dcterms:modified xsi:type="dcterms:W3CDTF">2024-11-12T18:28:41Z</dcterms:modified>
</cp:coreProperties>
</file>